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/>
    <p:restoredTop sz="66667"/>
  </p:normalViewPr>
  <p:slideViewPr>
    <p:cSldViewPr snapToGrid="0" snapToObjects="1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268EB-DB34-E446-BD95-0BEF872E715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255F-6BDE-674E-85EF-42483F3D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30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47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5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0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0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1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5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7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3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3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7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6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9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9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0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0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6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0DCA4F-C8B5-4024-8701-04CD499DE3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835"/>
          <a:stretch/>
        </p:blipFill>
        <p:spPr>
          <a:xfrm>
            <a:off x="-1571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DF18D-E4CE-344A-9352-74CE8C8CA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85" y="4827792"/>
            <a:ext cx="7902311" cy="1527288"/>
          </a:xfrm>
        </p:spPr>
        <p:txBody>
          <a:bodyPr anchor="ctr">
            <a:normAutofit fontScale="90000"/>
          </a:bodyPr>
          <a:lstStyle/>
          <a:p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s-MX" sz="5300" b="1" dirty="0"/>
              <a:t>Para abrir los almacenes de poder del </a:t>
            </a:r>
            <a:r>
              <a:rPr lang="es-MX" sz="5300" b="1" dirty="0" smtClean="0"/>
              <a:t>cielo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52DC5-4958-5C40-9FDD-7DA4D16BD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/>
              <a:t>Melody Mason</a:t>
            </a:r>
            <a:endParaRPr lang="en-US" sz="15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5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3B145-85FB-B343-9733-375B9A32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535" y="1520341"/>
            <a:ext cx="5977937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8</a:t>
            </a:r>
            <a:r>
              <a:rPr lang="es-MX" b="1" dirty="0" smtClean="0">
                <a:solidFill>
                  <a:srgbClr val="FFC000"/>
                </a:solidFill>
              </a:rPr>
              <a:t>: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 </a:t>
            </a:r>
            <a:br>
              <a:rPr lang="es-MX" b="1" dirty="0" smtClean="0"/>
            </a:br>
            <a:r>
              <a:rPr lang="es-MX" b="1" dirty="0" smtClean="0"/>
              <a:t>CON </a:t>
            </a:r>
            <a:r>
              <a:rPr lang="es-MX" b="1" dirty="0"/>
              <a:t>HONOR.</a:t>
            </a:r>
            <a:r>
              <a:rPr lang="es-MX" dirty="0"/>
              <a:t>  </a:t>
            </a:r>
            <a:endParaRPr lang="en-US" dirty="0"/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7DDB8672-C407-214E-8387-A7A02B3AE4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60B8-5A5E-BD45-B981-09C784746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535" y="3443908"/>
            <a:ext cx="6380672" cy="2553811"/>
          </a:xfrm>
        </p:spPr>
        <p:txBody>
          <a:bodyPr>
            <a:noAutofit/>
          </a:bodyPr>
          <a:lstStyle/>
          <a:p>
            <a:r>
              <a:rPr lang="es-MX" sz="2400" dirty="0" smtClean="0"/>
              <a:t>1 </a:t>
            </a:r>
            <a:r>
              <a:rPr lang="es-MX" sz="2400" dirty="0"/>
              <a:t>Pedro 3:7 ordena: “De igual manera, ustedes esposos, sean comprensivos en su vida conyugal, tratando cada uno a su esposa con respeto, ya que como mujer es más delicada, y ambos son herederos del grato don de la vida. Así nada estorbará las oraciones de ustedes”.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762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9D2A2-2662-824C-A00B-439205AD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86" y="2518081"/>
            <a:ext cx="5165015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9: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A </a:t>
            </a:r>
            <a:r>
              <a:rPr lang="es-MX" b="1" dirty="0"/>
              <a:t>PARTIR DE UNA HONESTA MAYORDOMÍA. 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4A7B-84E3-014D-8E8D-C3F14BF97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11" y="4707185"/>
            <a:ext cx="6202296" cy="1470929"/>
          </a:xfrm>
        </p:spPr>
        <p:txBody>
          <a:bodyPr>
            <a:noAutofit/>
          </a:bodyPr>
          <a:lstStyle/>
          <a:p>
            <a:r>
              <a:rPr lang="es-MX" sz="3600" dirty="0" smtClean="0"/>
              <a:t>¿Cómo </a:t>
            </a:r>
            <a:r>
              <a:rPr lang="es-MX" sz="3600" dirty="0"/>
              <a:t>podemos esperar que él nos confíe las celestiales</a:t>
            </a:r>
            <a:r>
              <a:rPr lang="es-MX" sz="3600" dirty="0" smtClean="0"/>
              <a:t>?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E032A7-4F0E-2943-A0B3-F90370C7E4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4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782FA-6E17-FD47-8649-04329AD4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620" y="1197738"/>
            <a:ext cx="4782387" cy="250518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10: </a:t>
            </a:r>
            <a:r>
              <a:rPr lang="es-MX" b="1" dirty="0" smtClean="0">
                <a:solidFill>
                  <a:srgbClr val="FFC000"/>
                </a:solidFill>
              </a:rPr>
              <a:t/>
            </a:r>
            <a:br>
              <a:rPr lang="es-MX" b="1" dirty="0" smtClean="0">
                <a:solidFill>
                  <a:srgbClr val="FFC000"/>
                </a:solidFill>
              </a:rPr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CON </a:t>
            </a:r>
            <a:r>
              <a:rPr lang="es-MX" b="1" dirty="0"/>
              <a:t>GENEROSIDAD. </a:t>
            </a:r>
            <a:r>
              <a:rPr lang="en-US" dirty="0"/>
              <a:t/>
            </a:r>
            <a:br>
              <a:rPr lang="en-US" dirty="0"/>
            </a:br>
            <a:r>
              <a:rPr lang="es-MX" dirty="0"/>
              <a:t> 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7628-544C-CF44-87C8-ABDFAE6D3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161" y="3861344"/>
            <a:ext cx="5708255" cy="845841"/>
          </a:xfrm>
        </p:spPr>
        <p:txBody>
          <a:bodyPr>
            <a:noAutofit/>
          </a:bodyPr>
          <a:lstStyle/>
          <a:p>
            <a:r>
              <a:rPr lang="es-MX" sz="3200" dirty="0"/>
              <a:t>“Así que comete pecado todo el que sabe hacer el bien y no lo hace” (Santiago 4:17</a:t>
            </a:r>
            <a:r>
              <a:rPr lang="es-MX" sz="3200" dirty="0" smtClean="0"/>
              <a:t>).</a:t>
            </a:r>
            <a:endParaRPr lang="en-US" sz="3200" dirty="0"/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0F27CB20-1866-A649-9748-F7AD5D5676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13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17F69-D37A-FD4F-BBAA-B6D224BA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502" y="1171979"/>
            <a:ext cx="7300210" cy="3184300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11: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CONOCER </a:t>
            </a:r>
            <a:r>
              <a:rPr lang="es-MX" b="1" dirty="0"/>
              <a:t>AL DADOR. 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rgbClr val="FFFFFF"/>
                </a:solidFill>
              </a:rPr>
              <a:t> 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2D6B59-0D6E-B94F-A5F2-B32F4AE078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10833-BF39-3F44-8861-04F483FFF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689" y="3673701"/>
            <a:ext cx="6560555" cy="1580880"/>
          </a:xfrm>
        </p:spPr>
        <p:txBody>
          <a:bodyPr>
            <a:noAutofit/>
          </a:bodyPr>
          <a:lstStyle/>
          <a:p>
            <a:pPr algn="ctr"/>
            <a:r>
              <a:rPr lang="es-MX" sz="2800" dirty="0"/>
              <a:t>Debemos pedir en oración conocer al Dador. Jesús mismo oró al Padre, diciendo: “Y esta es la vida eterna: que te conozcan a ti, el único Dios verdadero, y a Jesucristo, a quien tú has enviado” (Juan 17:3).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38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7E4CB-1FE3-5A4E-ACBC-7009CD13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7319" y="1940579"/>
            <a:ext cx="7539890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12: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CON </a:t>
            </a:r>
            <a:r>
              <a:rPr lang="es-MX" b="1" dirty="0"/>
              <a:t>PERSEVERANCIA</a:t>
            </a:r>
            <a:r>
              <a:rPr lang="en-US" sz="3700" b="1" dirty="0" smtClean="0">
                <a:solidFill>
                  <a:srgbClr val="FFFFFF"/>
                </a:solidFill>
              </a:rPr>
              <a:t>.</a:t>
            </a: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30A92D-F9A6-DB49-82F9-81F52A631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ED41-0094-F84A-AF25-613719D2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220" y="3812146"/>
            <a:ext cx="5460582" cy="2724667"/>
          </a:xfrm>
        </p:spPr>
        <p:txBody>
          <a:bodyPr>
            <a:normAutofit/>
          </a:bodyPr>
          <a:lstStyle/>
          <a:p>
            <a:r>
              <a:rPr lang="es-MX" sz="3600" dirty="0"/>
              <a:t>“La perseverancia en la oración ha sido constituida en condición para recibir”.  </a:t>
            </a:r>
            <a:endParaRPr lang="en-US" sz="3600" dirty="0"/>
          </a:p>
          <a:p>
            <a:r>
              <a:rPr lang="es-MX" sz="3600" i="1" dirty="0"/>
              <a:t>El camino a Cristo,</a:t>
            </a:r>
            <a:r>
              <a:rPr lang="es-MX" sz="3600" dirty="0"/>
              <a:t> p. 98 </a:t>
            </a:r>
            <a:endParaRPr lang="en-US" sz="3600" i="1" dirty="0"/>
          </a:p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BDF71-3DC8-EF49-9253-7ADF13C9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445182"/>
            <a:ext cx="3553613" cy="1688418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rgbClr val="FFC000"/>
                </a:solidFill>
              </a:rPr>
              <a:t>Para </a:t>
            </a:r>
            <a:r>
              <a:rPr lang="es-MX" sz="3600" b="1" dirty="0">
                <a:solidFill>
                  <a:srgbClr val="FFC000"/>
                </a:solidFill>
              </a:rPr>
              <a:t>abrir los almacenes de poder del cielo </a:t>
            </a:r>
            <a:endParaRPr lang="en-US" sz="3600" dirty="0">
              <a:solidFill>
                <a:srgbClr val="FFC000"/>
              </a:solidFill>
            </a:endParaRP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A3C0-FFF7-FC48-B3D8-5E98A558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33" y="2573585"/>
            <a:ext cx="3739847" cy="413717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MX" sz="3200" dirty="0"/>
              <a:t>La FORMA en que oramos es la clave para abrir los almacenes del cielo. Hay doce claves en relación con la forma en que deben ser expresadas nuestras oraciones</a:t>
            </a:r>
            <a:r>
              <a:rPr lang="es-MX" dirty="0"/>
              <a:t>. 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D000C-CB9D-E745-BAB2-03AAD679C2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7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4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0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E58D8-C240-B44C-8650-F0A6A369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85" y="3772869"/>
            <a:ext cx="4091726" cy="148802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MX" b="1" dirty="0">
                <a:solidFill>
                  <a:srgbClr val="FFC000"/>
                </a:solidFill>
              </a:rPr>
              <a:t>Clave 1: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A </a:t>
            </a:r>
            <a:r>
              <a:rPr lang="es-MX" b="1" dirty="0"/>
              <a:t>PARTIR DE UNA GENUINA NECESIDAD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8" name="Straight Connector 22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BD55F8F-43EE-044F-97CA-98A534372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77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36448-4A98-634D-8E28-00FA000D5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60" y="1630079"/>
            <a:ext cx="3852991" cy="179892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MX" b="1" dirty="0">
                <a:solidFill>
                  <a:srgbClr val="FFC000"/>
                </a:solidFill>
              </a:rPr>
              <a:t>Clave 2: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CON </a:t>
            </a:r>
            <a:r>
              <a:rPr lang="es-MX" b="1" dirty="0"/>
              <a:t>SINCERIDAD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A6222AF-68CF-5B47-8D88-30E045E492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483" y="3675459"/>
            <a:ext cx="3746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Debemos ser muy sinceros al orar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74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EB304-5990-B045-8453-F6B7FACB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79" y="2658833"/>
            <a:ext cx="5977937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3</a:t>
            </a:r>
            <a:r>
              <a:rPr lang="es-MX" b="1" dirty="0" smtClean="0">
                <a:solidFill>
                  <a:srgbClr val="FFC000"/>
                </a:solidFill>
              </a:rPr>
              <a:t>:</a:t>
            </a:r>
            <a:br>
              <a:rPr lang="es-MX" b="1" dirty="0" smtClean="0">
                <a:solidFill>
                  <a:srgbClr val="FFC000"/>
                </a:solidFill>
              </a:rPr>
            </a:br>
            <a:r>
              <a:rPr lang="es-MX" b="1" dirty="0">
                <a:solidFill>
                  <a:srgbClr val="FFC000"/>
                </a:solidFill>
              </a:rPr>
              <a:t/>
            </a:r>
            <a:br>
              <a:rPr lang="es-MX" b="1" dirty="0">
                <a:solidFill>
                  <a:srgbClr val="FFC000"/>
                </a:solidFill>
              </a:rPr>
            </a:b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s-MX" b="1" dirty="0"/>
              <a:t>DE ACUERDO A LA VOLUNTAD DE DIOS. 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0DCDE95-8EA2-1D4A-82ED-5B5EC499C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710" y="4325334"/>
            <a:ext cx="5227936" cy="1933798"/>
          </a:xfrm>
        </p:spPr>
        <p:txBody>
          <a:bodyPr>
            <a:noAutofit/>
          </a:bodyPr>
          <a:lstStyle/>
          <a:p>
            <a:r>
              <a:rPr lang="es-MX" sz="3200" dirty="0"/>
              <a:t>Debemos orar de acuerdo a la voluntad de Dios. “¿Cómo puedo saber cuál es la voluntad de Dios?”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405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A14D3-2A74-F441-9184-2C82833C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67" y="2449759"/>
            <a:ext cx="6565551" cy="19584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MX" b="1" dirty="0">
                <a:solidFill>
                  <a:srgbClr val="FFC000"/>
                </a:solidFill>
              </a:rPr>
              <a:t>Clave 4: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POR </a:t>
            </a:r>
            <a:r>
              <a:rPr lang="es-MX" b="1" dirty="0"/>
              <a:t>INSPIRACIÓN DEL ESPÍRITU SANTO.  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1D65-5AE0-8A46-AF03-FE2DB9891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67" y="4312073"/>
            <a:ext cx="6220778" cy="2031688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“</a:t>
            </a:r>
            <a:r>
              <a:rPr lang="es-MX" sz="2800" dirty="0"/>
              <a:t>Clama a mí y te responderé, y te daré a conocer cosas grandes y ocultas que tú no sabes” (Jeremías 33:3). 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DD198768-CFB4-ED47-95B2-077377EC7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7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C4858-CEE9-CC42-9BD8-CFB74036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635" y="1327605"/>
            <a:ext cx="3073364" cy="2051974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5</a:t>
            </a:r>
            <a:r>
              <a:rPr lang="es-MX" b="1" dirty="0" smtClean="0">
                <a:solidFill>
                  <a:srgbClr val="FFC000"/>
                </a:solidFill>
              </a:rPr>
              <a:t>: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 </a:t>
            </a:r>
            <a:r>
              <a:rPr lang="es-MX" b="1" dirty="0"/>
              <a:t>EN FE.</a:t>
            </a:r>
            <a:r>
              <a:rPr lang="es-MX" dirty="0"/>
              <a:t>  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72EE-D913-4445-BE8B-D7886A61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457" y="3773872"/>
            <a:ext cx="4827003" cy="2356834"/>
          </a:xfrm>
        </p:spPr>
        <p:txBody>
          <a:bodyPr>
            <a:noAutofit/>
          </a:bodyPr>
          <a:lstStyle/>
          <a:p>
            <a:pPr algn="ctr"/>
            <a:r>
              <a:rPr lang="es-MX" sz="2800" dirty="0"/>
              <a:t>“Pero que pida con fe, sin dudar, porque quien duda es como las olas del mar, agitadas y llevadas de un lado a otro por el viento</a:t>
            </a:r>
            <a:r>
              <a:rPr lang="es-MX" sz="2800" dirty="0" smtClean="0"/>
              <a:t>”.</a:t>
            </a:r>
          </a:p>
          <a:p>
            <a:pPr algn="ctr"/>
            <a:r>
              <a:rPr lang="es-MX" sz="2800" dirty="0" smtClean="0"/>
              <a:t>Santiago </a:t>
            </a:r>
            <a:r>
              <a:rPr lang="es-MX" sz="2800" dirty="0"/>
              <a:t>1:6 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50D9B-89CA-3F46-9EEE-E21D30F29D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61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4B760-38F4-FA4E-95D4-2386DD9D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687" y="1506360"/>
            <a:ext cx="5977937" cy="293685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MX" b="1" dirty="0">
                <a:solidFill>
                  <a:srgbClr val="FFC000"/>
                </a:solidFill>
              </a:rPr>
              <a:t>Clave 6</a:t>
            </a:r>
            <a:r>
              <a:rPr lang="es-MX" b="1" dirty="0" smtClean="0">
                <a:solidFill>
                  <a:srgbClr val="FFC000"/>
                </a:solidFill>
              </a:rPr>
              <a:t>: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 </a:t>
            </a:r>
            <a:r>
              <a:rPr lang="es-MX" b="1" dirty="0"/>
              <a:t>EN OBEDIENCIA Y APRREPENTIMIENTO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3985-BB8C-AD46-9C16-70211DA9C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28" y="4443211"/>
            <a:ext cx="6264196" cy="199622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“</a:t>
            </a:r>
            <a:r>
              <a:rPr lang="es-MX" dirty="0"/>
              <a:t>Si en mi corazón hubiera yo abrigado maldad,</a:t>
            </a:r>
            <a:br>
              <a:rPr lang="es-MX" dirty="0"/>
            </a:br>
            <a:r>
              <a:rPr lang="es-MX" dirty="0"/>
              <a:t>    el Señor no me habría escuchado”. </a:t>
            </a:r>
            <a:endParaRPr lang="es-MX" dirty="0" smtClean="0"/>
          </a:p>
          <a:p>
            <a:pPr algn="ctr"/>
            <a:r>
              <a:rPr lang="es-MX" sz="2800" dirty="0"/>
              <a:t>Salmos 66:18: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04E3CD-0129-CA4F-852F-63BB3A945A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76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1FB86-1F55-EC42-B43D-5004BB4B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953" y="1442776"/>
            <a:ext cx="6200791" cy="182163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C000"/>
                </a:solidFill>
              </a:rPr>
              <a:t>Clave 7: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CON </a:t>
            </a:r>
            <a:r>
              <a:rPr lang="es-MX" b="1" dirty="0"/>
              <a:t>PERDÓN.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BABED-A81B-594F-B70F-62383F973E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0A37-0916-2347-BC08-90644A09E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864" y="3807702"/>
            <a:ext cx="6081029" cy="1798964"/>
          </a:xfrm>
        </p:spPr>
        <p:txBody>
          <a:bodyPr>
            <a:normAutofit/>
          </a:bodyPr>
          <a:lstStyle/>
          <a:p>
            <a:pPr algn="ctr"/>
            <a:r>
              <a:rPr lang="es-MX" sz="2400" dirty="0"/>
              <a:t>“Y cuando estén orando, si tienen algo contra alguien, perdónenlo, para que también su Padre que está en el cielo les perdone a ustedes sus pecados” (Marcos 11:25).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8448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3124"/>
      </a:dk2>
      <a:lt2>
        <a:srgbClr val="E8E4E2"/>
      </a:lt2>
      <a:accent1>
        <a:srgbClr val="36B5A1"/>
      </a:accent1>
      <a:accent2>
        <a:srgbClr val="23ADDD"/>
      </a:accent2>
      <a:accent3>
        <a:srgbClr val="6E98EE"/>
      </a:accent3>
      <a:accent4>
        <a:srgbClr val="EB534E"/>
      </a:accent4>
      <a:accent5>
        <a:srgbClr val="E98A3C"/>
      </a:accent5>
      <a:accent6>
        <a:srgbClr val="B1A23B"/>
      </a:accent6>
      <a:hlink>
        <a:srgbClr val="AA7562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383</Words>
  <Application>Microsoft Office PowerPoint</Application>
  <PresentationFormat>Widescreen</PresentationFormat>
  <Paragraphs>44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Georgia Pro Cond Light</vt:lpstr>
      <vt:lpstr>Speak Pro</vt:lpstr>
      <vt:lpstr>RetrospectVTI</vt:lpstr>
      <vt:lpstr>  Para abrir los almacenes de poder del cielo</vt:lpstr>
      <vt:lpstr>Para abrir los almacenes de poder del cielo </vt:lpstr>
      <vt:lpstr>Clave 1:    A PARTIR DE UNA GENUINA NECESIDAD</vt:lpstr>
      <vt:lpstr>Clave 2:   CON SINCERIDAD</vt:lpstr>
      <vt:lpstr>Clave 3:   DE ACUERDO A LA VOLUNTAD DE DIOS.  </vt:lpstr>
      <vt:lpstr>Clave 4:   POR INSPIRACIÓN DEL ESPÍRITU SANTO.   </vt:lpstr>
      <vt:lpstr>Clave 5:   EN FE.  </vt:lpstr>
      <vt:lpstr>Clave 6:  EN OBEDIENCIA Y APRREPENTIMIENTO </vt:lpstr>
      <vt:lpstr>Clave 7:   CON PERDÓN. </vt:lpstr>
      <vt:lpstr>Clave 8:   CON HONOR.  </vt:lpstr>
      <vt:lpstr>Clave 9:   A PARTIR DE UNA HONESTA MAYORDOMÍA. </vt:lpstr>
      <vt:lpstr>Clave 10:   CON GENEROSIDAD.   </vt:lpstr>
      <vt:lpstr>Clave 11:   CONOCER AL DADOR.    </vt:lpstr>
      <vt:lpstr>Clave 12:   CON PERSEVERANCIA.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Unlocking Heaven’s Storehouse of Power [Twelve Biblical Keys of Intercession]  by Melody Mason </dc:title>
  <dc:creator>Arrais, Raquel</dc:creator>
  <cp:lastModifiedBy>Cori Villarreal</cp:lastModifiedBy>
  <cp:revision>19</cp:revision>
  <dcterms:created xsi:type="dcterms:W3CDTF">2019-10-29T01:20:42Z</dcterms:created>
  <dcterms:modified xsi:type="dcterms:W3CDTF">2019-12-04T22:39:06Z</dcterms:modified>
</cp:coreProperties>
</file>